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3" r:id="rId4"/>
    <p:sldId id="289" r:id="rId5"/>
    <p:sldId id="292" r:id="rId6"/>
    <p:sldId id="293" r:id="rId7"/>
    <p:sldId id="290" r:id="rId8"/>
    <p:sldId id="268" r:id="rId9"/>
    <p:sldId id="280" r:id="rId10"/>
    <p:sldId id="282" r:id="rId11"/>
    <p:sldId id="283" r:id="rId12"/>
    <p:sldId id="288" r:id="rId13"/>
    <p:sldId id="286" r:id="rId14"/>
    <p:sldId id="277" r:id="rId15"/>
    <p:sldId id="278" r:id="rId16"/>
    <p:sldId id="279" r:id="rId17"/>
    <p:sldId id="281" r:id="rId18"/>
    <p:sldId id="294" r:id="rId19"/>
    <p:sldId id="267" r:id="rId20"/>
    <p:sldId id="287" r:id="rId21"/>
    <p:sldId id="259" r:id="rId22"/>
    <p:sldId id="284" r:id="rId23"/>
    <p:sldId id="264" r:id="rId24"/>
    <p:sldId id="265" r:id="rId25"/>
    <p:sldId id="270" r:id="rId26"/>
    <p:sldId id="285" r:id="rId27"/>
    <p:sldId id="271" r:id="rId28"/>
    <p:sldId id="262" r:id="rId29"/>
    <p:sldId id="26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10DD-15A6-4E75-973C-196CD8BAE64D}" type="datetimeFigureOut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21FE3-4FC4-435C-A5B1-9EBBEF839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6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21FE3-4FC4-435C-A5B1-9EBBEF839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6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21FE3-4FC4-435C-A5B1-9EBBEF8391A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7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6BBC-BB2E-4A9A-84BC-462CA0C453FC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57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83B1-806A-430B-9E4D-8F65FC73D385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90CF-3CE3-4166-BBDF-8721165DCE8D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5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07" y="115041"/>
            <a:ext cx="11441723" cy="1026006"/>
          </a:xfrm>
        </p:spPr>
        <p:txBody>
          <a:bodyPr/>
          <a:lstStyle>
            <a:lvl1pPr>
              <a:defRPr b="1" u="sng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507" y="1320800"/>
            <a:ext cx="11441723" cy="50355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ü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Ø"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59507" y="6487498"/>
            <a:ext cx="2743200" cy="365125"/>
          </a:xfrm>
        </p:spPr>
        <p:txBody>
          <a:bodyPr/>
          <a:lstStyle/>
          <a:p>
            <a:fld id="{349DBF5B-A9C4-4F15-BD3B-6D1F4DA5615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569" y="6487498"/>
            <a:ext cx="5705231" cy="365125"/>
          </a:xfrm>
        </p:spPr>
        <p:txBody>
          <a:bodyPr/>
          <a:lstStyle>
            <a:lvl1pPr>
              <a:defRPr i="0"/>
            </a:lvl1pPr>
          </a:lstStyle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58030" y="6487498"/>
            <a:ext cx="2743200" cy="365125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48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C23E-881C-48BE-9091-8B66B2D5CD31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2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DDE8-FC42-45C0-A398-D29A06E5E82F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DB54-DBF5-47C8-8969-C771E22860D9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2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D041-AE75-481F-9FD6-A00D47EB0286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9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9976-0225-488E-AC2B-7A3AA8D80AE2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5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707D-726F-4A2C-A5D4-CF5AC5921B6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9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DFB3-4F4F-4760-9B0A-24BC1B802750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1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748A-B2B4-41A7-AA02-8E893F7C9B57}" type="datetime1">
              <a:rPr lang="ko-KR" altLang="en-US" smtClean="0"/>
              <a:t>2018-06-02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7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klee.brai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ungbrain" TargetMode="External"/><Relationship Id="rId4" Type="http://schemas.openxmlformats.org/officeDocument/2006/relationships/hyperlink" Target="mailto:chungki.lee@Samsung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SAknTVJ16r4" TargetMode="External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home.agh.edu.pl/~vlsi/AI/backp_t_en/backpro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www0.cs.ucl.ac.uk/staff/d.silver/web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hyperlink" Target="http://kaiminghe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4824-imagenet-classification-with-deep-convolutional-neural-networks.pdf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eamandrew.github.io/deeplearning/2017/02/23/deep_learning_101_part1.html" TargetMode="External"/><Relationship Id="rId2" Type="http://schemas.openxmlformats.org/officeDocument/2006/relationships/hyperlink" Target="http://emergent-enterprise.com/2016/10/why-deep-learning-is-suddenly-changing-your-life-part-i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onple.blog.me/" TargetMode="External"/><Relationship Id="rId5" Type="http://schemas.openxmlformats.org/officeDocument/2006/relationships/hyperlink" Target="https://medium.com/@siddharthdas_32104/cnns-architectures-lenet-alexnet-vgg-googlenet-resnet-and-more-666091488df5" TargetMode="External"/><Relationship Id="rId4" Type="http://schemas.openxmlformats.org/officeDocument/2006/relationships/hyperlink" Target="https://www.slideshare.net/xavigiro/deep-learning-for-computer-vision-14-image-analytics-lasalle-2016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그림으로 보는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Deep Neural Network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근 현대사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0375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Name: </a:t>
            </a:r>
            <a:r>
              <a:rPr lang="ko-KR" altLang="en-US" dirty="0" smtClean="0"/>
              <a:t>이충기 </a:t>
            </a:r>
            <a:r>
              <a:rPr lang="en-US" altLang="ko-KR" dirty="0" smtClean="0"/>
              <a:t>(Chungki Lee)</a:t>
            </a:r>
          </a:p>
          <a:p>
            <a:r>
              <a:rPr lang="en-US" altLang="ko-KR" dirty="0" smtClean="0"/>
              <a:t>Email: </a:t>
            </a:r>
            <a:r>
              <a:rPr lang="en-US" altLang="ko-KR" dirty="0" smtClean="0">
                <a:hlinkClick r:id="rId3"/>
              </a:rPr>
              <a:t>cklee.brain@gmail.com</a:t>
            </a:r>
            <a:r>
              <a:rPr lang="en-US" altLang="ko-KR" dirty="0" smtClean="0"/>
              <a:t>; </a:t>
            </a:r>
            <a:r>
              <a:rPr lang="en-US" altLang="ko-KR" dirty="0" smtClean="0">
                <a:hlinkClick r:id="rId4"/>
              </a:rPr>
              <a:t>chungki.lee@samsung.com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hlinkClick r:id="rId5"/>
              </a:rPr>
              <a:t>https://github.com/chungbrain</a:t>
            </a:r>
            <a:endParaRPr lang="en-US" altLang="ko-KR" dirty="0" smtClean="0"/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3789605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341" y="81776"/>
            <a:ext cx="12058186" cy="1635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불필요한 노동에서 해방되고자</a:t>
            </a:r>
            <a:r>
              <a:rPr lang="en-US" altLang="ko-KR" sz="1200" smtClean="0"/>
              <a:t>,</a:t>
            </a:r>
            <a:r>
              <a:rPr lang="ko-KR" altLang="en-US" sz="1200" smtClean="0"/>
              <a:t> 다양한 자료를 인용했습니다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원작자님들에게 감사의 말을 드립니다</a:t>
            </a:r>
            <a:r>
              <a:rPr lang="en-US" altLang="ko-KR" sz="1200" smtClean="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946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 cost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8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K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4" y="115041"/>
            <a:ext cx="5096304" cy="2886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38" y="115041"/>
            <a:ext cx="5040574" cy="288684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8156" y="3283943"/>
            <a:ext cx="3235569" cy="1653894"/>
            <a:chOff x="208156" y="3283943"/>
            <a:chExt cx="3235569" cy="16538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156" y="3360497"/>
              <a:ext cx="3235569" cy="15773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5123" y="3283943"/>
              <a:ext cx="1538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o</a:t>
              </a:r>
              <a:r>
                <a:rPr lang="en-US" altLang="ko-KR" b="1" smtClean="0"/>
                <a:t>f sigmoid</a:t>
              </a:r>
              <a:endParaRPr lang="ko-KR" altLang="en-US" b="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08156" y="5068985"/>
            <a:ext cx="3620429" cy="1206097"/>
            <a:chOff x="208156" y="5068985"/>
            <a:chExt cx="3620429" cy="12060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156" y="5296451"/>
              <a:ext cx="3620429" cy="9786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9507" y="5068985"/>
              <a:ext cx="287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Pros and cons in tanh</a:t>
              </a:r>
              <a:endParaRPr lang="ko-KR" altLang="en-US" b="1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88081" y="3181636"/>
            <a:ext cx="2520154" cy="2390150"/>
            <a:chOff x="3925251" y="3181636"/>
            <a:chExt cx="2520154" cy="2390150"/>
          </a:xfrm>
        </p:grpSpPr>
        <p:sp>
          <p:nvSpPr>
            <p:cNvPr id="15" name="TextBox 14"/>
            <p:cNvSpPr txBox="1"/>
            <p:nvPr/>
          </p:nvSpPr>
          <p:spPr>
            <a:xfrm>
              <a:off x="4199341" y="3181636"/>
              <a:ext cx="224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ReLU</a:t>
              </a:r>
              <a:endParaRPr lang="ko-KR" altLang="en-US" b="1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5251" y="3468609"/>
              <a:ext cx="2336531" cy="2103177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284108" y="3099277"/>
            <a:ext cx="2373995" cy="2383550"/>
            <a:chOff x="6284108" y="3099277"/>
            <a:chExt cx="2373995" cy="238355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108" y="3326321"/>
              <a:ext cx="2373995" cy="21565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54562" y="3099277"/>
              <a:ext cx="1441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Leaky ReLU</a:t>
              </a:r>
              <a:endParaRPr lang="ko-KR" altLang="en-US" b="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809454" y="3133031"/>
            <a:ext cx="2745161" cy="2083450"/>
            <a:chOff x="8809454" y="3133031"/>
            <a:chExt cx="2745161" cy="208345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9454" y="3433909"/>
              <a:ext cx="2745161" cy="178257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058030" y="3133031"/>
              <a:ext cx="59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ELU</a:t>
              </a:r>
              <a:endParaRPr lang="ko-KR" altLang="en-US" b="1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908" y="5371690"/>
            <a:ext cx="3993286" cy="18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3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SGD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327391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Bootstrap/Boosting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9" y="1541888"/>
            <a:ext cx="4437511" cy="2389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84" y="4386199"/>
            <a:ext cx="4446655" cy="238221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717914" y="1552602"/>
            <a:ext cx="4410076" cy="2391363"/>
            <a:chOff x="4717914" y="1552602"/>
            <a:chExt cx="4410076" cy="23913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05981" y="1599468"/>
              <a:ext cx="2857748" cy="22976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7914" y="1552602"/>
              <a:ext cx="4410076" cy="239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15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56858"/>
            <a:ext cx="5494283" cy="31718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20" y="507636"/>
            <a:ext cx="1495144" cy="422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20" y="1066002"/>
            <a:ext cx="3567067" cy="1153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254" y="2355141"/>
            <a:ext cx="4698292" cy="1639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254" y="4420869"/>
            <a:ext cx="1914529" cy="193548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063950" y="4541396"/>
            <a:ext cx="3836500" cy="1959361"/>
            <a:chOff x="522721" y="3812846"/>
            <a:chExt cx="3836500" cy="195936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21" y="3812846"/>
              <a:ext cx="2479048" cy="195936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/>
            <a:srcRect l="47911"/>
            <a:stretch/>
          </p:blipFill>
          <p:spPr>
            <a:xfrm>
              <a:off x="3060584" y="3812846"/>
              <a:ext cx="1298637" cy="193595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483" y="3800534"/>
            <a:ext cx="5049267" cy="27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MCMC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788" y="-162393"/>
            <a:ext cx="2735255" cy="3062868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363758" y="2823164"/>
            <a:ext cx="3688484" cy="3150226"/>
            <a:chOff x="359507" y="1074818"/>
            <a:chExt cx="6252890" cy="53404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30115" t="20826" r="26983" b="5234"/>
            <a:stretch/>
          </p:blipFill>
          <p:spPr>
            <a:xfrm>
              <a:off x="359507" y="1074818"/>
              <a:ext cx="4413303" cy="507076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6397" y="61382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/>
                <a:t>http://www.4four.us/article/2014/11/markov-chain-monte-carlo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043" y="-162393"/>
            <a:ext cx="2708066" cy="2641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21764" y="489544"/>
            <a:ext cx="2367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http://newsight.tistory.com/102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287" y="-178566"/>
            <a:ext cx="4296073" cy="24999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0851" y="1071422"/>
            <a:ext cx="3370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youtu.be/SAknTVJ16r4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0" y="4318746"/>
            <a:ext cx="6206850" cy="372411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314830" y="3077135"/>
            <a:ext cx="6096000" cy="4098653"/>
            <a:chOff x="6314830" y="3077135"/>
            <a:chExt cx="6096000" cy="4098653"/>
          </a:xfrm>
        </p:grpSpPr>
        <p:sp>
          <p:nvSpPr>
            <p:cNvPr id="16" name="직사각형 15"/>
            <p:cNvSpPr/>
            <p:nvPr/>
          </p:nvSpPr>
          <p:spPr>
            <a:xfrm>
              <a:off x="6314830" y="652945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https://ko.coursera.org/learn/probabilistic-graphical-models-2-inference/lecture/NkP41/gibbs-sampling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1403" y="3077135"/>
              <a:ext cx="4647372" cy="3532002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405610" y="7159601"/>
            <a:ext cx="6159814" cy="2820817"/>
            <a:chOff x="6405610" y="7159601"/>
            <a:chExt cx="6159814" cy="2820817"/>
          </a:xfrm>
        </p:grpSpPr>
        <p:sp>
          <p:nvSpPr>
            <p:cNvPr id="19" name="직사각형 18"/>
            <p:cNvSpPr/>
            <p:nvPr/>
          </p:nvSpPr>
          <p:spPr>
            <a:xfrm>
              <a:off x="6469424" y="9334087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dirty="0"/>
                <a:t>http://groups.csail.mit.edu/vision/sli/projects.php?name=shape_sampling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5610" y="7159601"/>
              <a:ext cx="4478958" cy="225332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13" y="1369041"/>
            <a:ext cx="4121739" cy="29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arithmetic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9" y="4869188"/>
            <a:ext cx="2334353" cy="176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76" y="1458713"/>
            <a:ext cx="5376518" cy="3587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8" y="1216617"/>
            <a:ext cx="4976048" cy="3463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2581" y="5305033"/>
            <a:ext cx="701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Zero padding</a:t>
            </a:r>
            <a:r>
              <a:rPr lang="ko-KR" altLang="en-US" dirty="0" smtClean="0"/>
              <a:t>은 왜 할까</a:t>
            </a:r>
            <a:r>
              <a:rPr lang="en-US" altLang="ko-KR" dirty="0" smtClean="0"/>
              <a:t>? Convolution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의 크기를 유지하기 위함일까</a:t>
            </a:r>
            <a:r>
              <a:rPr lang="en-US" altLang="ko-KR" dirty="0" smtClean="0"/>
              <a:t>? Image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경계면의</a:t>
            </a:r>
            <a:r>
              <a:rPr lang="ko-KR" altLang="en-US" dirty="0" smtClean="0"/>
              <a:t> 정보까지 살리기 위함이라는 것도 유념하자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81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 with 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2" y="1272195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4" y="1272195"/>
            <a:ext cx="5475445" cy="31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 propagation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35801" y="6112935"/>
            <a:ext cx="4841630" cy="514350"/>
          </a:xfrm>
        </p:spPr>
        <p:txBody>
          <a:bodyPr>
            <a:normAutofit/>
          </a:bodyPr>
          <a:lstStyle/>
          <a:p>
            <a:pPr algn="r"/>
            <a:r>
              <a:rPr lang="en-US" altLang="ko-KR" sz="1200" dirty="0" smtClean="0">
                <a:hlinkClick r:id="rId2"/>
              </a:rPr>
              <a:t>http://home.agh.edu.pl/~vlsi/AI/backp_t_en/backprop.html</a:t>
            </a:r>
            <a:endParaRPr lang="en-US" altLang="ko-KR" sz="1200" dirty="0" smtClean="0"/>
          </a:p>
          <a:p>
            <a:pPr algn="r"/>
            <a:endParaRPr lang="ko-KR" altLang="en-US" sz="1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026" name="Picture 2" descr="back propag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4" y="1320800"/>
            <a:ext cx="7176559" cy="5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 propagation, clip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57" y="2391053"/>
            <a:ext cx="4923073" cy="15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/>
          <p:cNvSpPr/>
          <p:nvPr/>
        </p:nvSpPr>
        <p:spPr>
          <a:xfrm>
            <a:off x="880527" y="177800"/>
            <a:ext cx="7018867" cy="6443133"/>
          </a:xfrm>
          <a:custGeom>
            <a:avLst/>
            <a:gdLst>
              <a:gd name="connsiteX0" fmla="*/ 0 w 7018867"/>
              <a:gd name="connsiteY0" fmla="*/ 6443133 h 6443133"/>
              <a:gd name="connsiteX1" fmla="*/ 313267 w 7018867"/>
              <a:gd name="connsiteY1" fmla="*/ 5782733 h 6443133"/>
              <a:gd name="connsiteX2" fmla="*/ 1253067 w 7018867"/>
              <a:gd name="connsiteY2" fmla="*/ 5207000 h 6443133"/>
              <a:gd name="connsiteX3" fmla="*/ 1583267 w 7018867"/>
              <a:gd name="connsiteY3" fmla="*/ 4682067 h 6443133"/>
              <a:gd name="connsiteX4" fmla="*/ 2209800 w 7018867"/>
              <a:gd name="connsiteY4" fmla="*/ 4555067 h 6443133"/>
              <a:gd name="connsiteX5" fmla="*/ 3445933 w 7018867"/>
              <a:gd name="connsiteY5" fmla="*/ 4699000 h 6443133"/>
              <a:gd name="connsiteX6" fmla="*/ 4563533 w 7018867"/>
              <a:gd name="connsiteY6" fmla="*/ 4351867 h 6443133"/>
              <a:gd name="connsiteX7" fmla="*/ 5029200 w 7018867"/>
              <a:gd name="connsiteY7" fmla="*/ 2997200 h 6443133"/>
              <a:gd name="connsiteX8" fmla="*/ 5334000 w 7018867"/>
              <a:gd name="connsiteY8" fmla="*/ 2150533 h 6443133"/>
              <a:gd name="connsiteX9" fmla="*/ 5943600 w 7018867"/>
              <a:gd name="connsiteY9" fmla="*/ 1820333 h 6443133"/>
              <a:gd name="connsiteX10" fmla="*/ 6180667 w 7018867"/>
              <a:gd name="connsiteY10" fmla="*/ 1540933 h 6443133"/>
              <a:gd name="connsiteX11" fmla="*/ 6299200 w 7018867"/>
              <a:gd name="connsiteY11" fmla="*/ 1049867 h 6443133"/>
              <a:gd name="connsiteX12" fmla="*/ 6688667 w 7018867"/>
              <a:gd name="connsiteY12" fmla="*/ 389467 h 6443133"/>
              <a:gd name="connsiteX13" fmla="*/ 6925733 w 7018867"/>
              <a:gd name="connsiteY13" fmla="*/ 135467 h 6443133"/>
              <a:gd name="connsiteX14" fmla="*/ 7018867 w 7018867"/>
              <a:gd name="connsiteY14" fmla="*/ 0 h 644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18867" h="6443133">
                <a:moveTo>
                  <a:pt x="0" y="6443133"/>
                </a:moveTo>
                <a:cubicBezTo>
                  <a:pt x="52211" y="6215944"/>
                  <a:pt x="104423" y="5988755"/>
                  <a:pt x="313267" y="5782733"/>
                </a:cubicBezTo>
                <a:cubicBezTo>
                  <a:pt x="522111" y="5576711"/>
                  <a:pt x="1041400" y="5390444"/>
                  <a:pt x="1253067" y="5207000"/>
                </a:cubicBezTo>
                <a:cubicBezTo>
                  <a:pt x="1464734" y="5023556"/>
                  <a:pt x="1423812" y="4790722"/>
                  <a:pt x="1583267" y="4682067"/>
                </a:cubicBezTo>
                <a:cubicBezTo>
                  <a:pt x="1742722" y="4573412"/>
                  <a:pt x="1899356" y="4552245"/>
                  <a:pt x="2209800" y="4555067"/>
                </a:cubicBezTo>
                <a:cubicBezTo>
                  <a:pt x="2520244" y="4557889"/>
                  <a:pt x="3053644" y="4732867"/>
                  <a:pt x="3445933" y="4699000"/>
                </a:cubicBezTo>
                <a:cubicBezTo>
                  <a:pt x="3838222" y="4665133"/>
                  <a:pt x="4299655" y="4635500"/>
                  <a:pt x="4563533" y="4351867"/>
                </a:cubicBezTo>
                <a:cubicBezTo>
                  <a:pt x="4827411" y="4068234"/>
                  <a:pt x="4900789" y="3364089"/>
                  <a:pt x="5029200" y="2997200"/>
                </a:cubicBezTo>
                <a:cubicBezTo>
                  <a:pt x="5157611" y="2630311"/>
                  <a:pt x="5181600" y="2346677"/>
                  <a:pt x="5334000" y="2150533"/>
                </a:cubicBezTo>
                <a:cubicBezTo>
                  <a:pt x="5486400" y="1954389"/>
                  <a:pt x="5802489" y="1921933"/>
                  <a:pt x="5943600" y="1820333"/>
                </a:cubicBezTo>
                <a:cubicBezTo>
                  <a:pt x="6084711" y="1718733"/>
                  <a:pt x="6121400" y="1669344"/>
                  <a:pt x="6180667" y="1540933"/>
                </a:cubicBezTo>
                <a:cubicBezTo>
                  <a:pt x="6239934" y="1412522"/>
                  <a:pt x="6214533" y="1241778"/>
                  <a:pt x="6299200" y="1049867"/>
                </a:cubicBezTo>
                <a:cubicBezTo>
                  <a:pt x="6383867" y="857956"/>
                  <a:pt x="6584245" y="541867"/>
                  <a:pt x="6688667" y="389467"/>
                </a:cubicBezTo>
                <a:cubicBezTo>
                  <a:pt x="6793089" y="237067"/>
                  <a:pt x="6870700" y="200378"/>
                  <a:pt x="6925733" y="135467"/>
                </a:cubicBezTo>
                <a:cubicBezTo>
                  <a:pt x="6980766" y="70556"/>
                  <a:pt x="6999816" y="35278"/>
                  <a:pt x="7018867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역사의 흐름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인물들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2" y="1083720"/>
            <a:ext cx="7126186" cy="334760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01763" y="1777706"/>
            <a:ext cx="1308394" cy="797854"/>
            <a:chOff x="5013243" y="1777706"/>
            <a:chExt cx="1308394" cy="7978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0" r="23932" b="62049"/>
            <a:stretch/>
          </p:blipFill>
          <p:spPr>
            <a:xfrm>
              <a:off x="5013243" y="1777706"/>
              <a:ext cx="1223432" cy="77867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808207" y="2438400"/>
              <a:ext cx="513430" cy="1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43750" y="457599"/>
            <a:ext cx="2357042" cy="4176923"/>
            <a:chOff x="7555230" y="457599"/>
            <a:chExt cx="2357042" cy="4176923"/>
          </a:xfrm>
        </p:grpSpPr>
        <p:grpSp>
          <p:nvGrpSpPr>
            <p:cNvPr id="12" name="그룹 11"/>
            <p:cNvGrpSpPr/>
            <p:nvPr/>
          </p:nvGrpSpPr>
          <p:grpSpPr>
            <a:xfrm>
              <a:off x="7684888" y="457599"/>
              <a:ext cx="2227384" cy="4176923"/>
              <a:chOff x="7684888" y="457599"/>
              <a:chExt cx="2227384" cy="4176923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55" b="17011"/>
              <a:stretch/>
            </p:blipFill>
            <p:spPr>
              <a:xfrm>
                <a:off x="7684888" y="457599"/>
                <a:ext cx="2227384" cy="4176923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7688580" y="2122170"/>
                <a:ext cx="575310" cy="658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7555230" y="3798571"/>
              <a:ext cx="506730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r="41036"/>
          <a:stretch/>
        </p:blipFill>
        <p:spPr>
          <a:xfrm>
            <a:off x="8917544" y="2126976"/>
            <a:ext cx="2916316" cy="1492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r="9742"/>
          <a:stretch/>
        </p:blipFill>
        <p:spPr>
          <a:xfrm>
            <a:off x="6336101" y="4288867"/>
            <a:ext cx="1270803" cy="8897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4538537"/>
            <a:ext cx="4113976" cy="173848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578949" y="5187397"/>
            <a:ext cx="4905587" cy="1193214"/>
            <a:chOff x="267547" y="4992663"/>
            <a:chExt cx="4905587" cy="1193214"/>
          </a:xfrm>
        </p:grpSpPr>
        <p:sp>
          <p:nvSpPr>
            <p:cNvPr id="19" name="직사각형 18"/>
            <p:cNvSpPr/>
            <p:nvPr/>
          </p:nvSpPr>
          <p:spPr>
            <a:xfrm>
              <a:off x="267547" y="5209098"/>
              <a:ext cx="4905587" cy="9767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http://image-net.org/challenges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2015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년부터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video object detection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추가됨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7680" y="4992663"/>
              <a:ext cx="2049780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2018 winner is ?]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/>
          <a:srcRect l="8617" t="29014" b="4325"/>
          <a:stretch/>
        </p:blipFill>
        <p:spPr>
          <a:xfrm>
            <a:off x="9568589" y="6267301"/>
            <a:ext cx="635538" cy="5600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144" y="1421675"/>
            <a:ext cx="603388" cy="698756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213184" y="3762291"/>
            <a:ext cx="1105816" cy="1094433"/>
            <a:chOff x="11213184" y="3762291"/>
            <a:chExt cx="1105816" cy="109443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91305" y="3762291"/>
              <a:ext cx="639095" cy="6607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1213184" y="4395059"/>
              <a:ext cx="1105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GAN: Ian </a:t>
              </a:r>
              <a:r>
                <a:rPr lang="en-US" altLang="ko-KR" sz="1200" dirty="0" err="1" smtClean="0"/>
                <a:t>Goodfellow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27383" y="3762291"/>
            <a:ext cx="1105816" cy="892828"/>
            <a:chOff x="10527383" y="3762291"/>
            <a:chExt cx="1105816" cy="89282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00144" y="3762291"/>
              <a:ext cx="497577" cy="68153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527383" y="4378120"/>
              <a:ext cx="1105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Y.Bengio</a:t>
              </a:r>
              <a:endParaRPr lang="ko-KR" altLang="en-US" dirty="0"/>
            </a:p>
          </p:txBody>
        </p:sp>
      </p:grpSp>
      <p:pic>
        <p:nvPicPr>
          <p:cNvPr id="2050" name="Picture 2" descr="gan, deep learning, ia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16134" r="12088" b="12199"/>
          <a:stretch/>
        </p:blipFill>
        <p:spPr bwMode="auto">
          <a:xfrm>
            <a:off x="9233384" y="197350"/>
            <a:ext cx="2820704" cy="9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그림 2047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91305" y="6277024"/>
            <a:ext cx="416273" cy="438753"/>
          </a:xfrm>
          <a:prstGeom prst="rect">
            <a:avLst/>
          </a:prstGeom>
        </p:spPr>
      </p:pic>
      <p:pic>
        <p:nvPicPr>
          <p:cNvPr id="2051" name="그림 205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19511" y="1397068"/>
            <a:ext cx="538868" cy="711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0837" y="6529238"/>
            <a:ext cx="931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Classifier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8" y="1083093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합성 신경망 </a:t>
            </a:r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1" y="1834623"/>
            <a:ext cx="11319281" cy="4379913"/>
          </a:xfrm>
        </p:spPr>
      </p:pic>
      <p:sp>
        <p:nvSpPr>
          <p:cNvPr id="9" name="TextBox 8"/>
          <p:cNvSpPr txBox="1"/>
          <p:nvPr/>
        </p:nvSpPr>
        <p:spPr>
          <a:xfrm>
            <a:off x="889000" y="1456265"/>
            <a:ext cx="1049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Convolution layer + Pooling == creating feature maps == feature extraction?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Fully connected network == classification?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2" y="6098521"/>
            <a:ext cx="10871455" cy="44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LeNet-5 </a:t>
            </a:r>
            <a:r>
              <a:rPr lang="en-US" altLang="ko-KR" sz="2000" dirty="0" smtClean="0"/>
              <a:t>(1998)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141046"/>
            <a:ext cx="8278172" cy="53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(supervision) </a:t>
            </a:r>
            <a:r>
              <a:rPr lang="en-US" altLang="ko-KR" sz="2000" dirty="0" smtClean="0"/>
              <a:t>2012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1"/>
          <a:stretch/>
        </p:blipFill>
        <p:spPr>
          <a:xfrm>
            <a:off x="173235" y="1130257"/>
            <a:ext cx="8432974" cy="5291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5" y="1863337"/>
            <a:ext cx="8674311" cy="4651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32" y="1141047"/>
            <a:ext cx="2707354" cy="21230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903" y="3394703"/>
            <a:ext cx="4359018" cy="22328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1891" y="57652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  <a:hlinkClick r:id="rId6"/>
              </a:rPr>
              <a:t>AlexNet</a:t>
            </a:r>
            <a:r>
              <a:rPr lang="en-US" altLang="ko-KR" dirty="0">
                <a:latin typeface="medium-content-serif-font"/>
              </a:rPr>
              <a:t> significantly outperformed all the prior competitors and won the challenge by reducing the top-5 error from 26% to 15.3%.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1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ZFNet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" y="950471"/>
            <a:ext cx="5996503" cy="58381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35881" y="11504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It achieved a top-5 error rate of 14.8% which is now already half of the prior mentioned non-neural error rate. It was mostly an achievement by tweaking the hyper-parameters of </a:t>
            </a:r>
            <a:r>
              <a:rPr lang="en-US" altLang="ko-KR" dirty="0" err="1">
                <a:latin typeface="medium-content-serif-font"/>
              </a:rPr>
              <a:t>AlexNet</a:t>
            </a:r>
            <a:r>
              <a:rPr lang="en-US" altLang="ko-KR" dirty="0">
                <a:latin typeface="medium-content-serif-font"/>
              </a:rPr>
              <a:t> while maintaining the same structure with additional Deep Learning elements as discussed earlier in this essay.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81" y="2000515"/>
            <a:ext cx="7285351" cy="1912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9044" t="2083" r="15378" b="11625"/>
          <a:stretch/>
        </p:blipFill>
        <p:spPr>
          <a:xfrm>
            <a:off x="5987863" y="3866460"/>
            <a:ext cx="7181386" cy="54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4850" y="18648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The winner of the ILSVRC 2014 competition was </a:t>
            </a:r>
            <a:r>
              <a:rPr lang="en-US" altLang="ko-KR" dirty="0" err="1">
                <a:latin typeface="medium-content-serif-font"/>
              </a:rPr>
              <a:t>GoogleNet</a:t>
            </a:r>
            <a:r>
              <a:rPr lang="en-US" altLang="ko-KR" dirty="0">
                <a:latin typeface="medium-content-serif-font"/>
              </a:rPr>
              <a:t>(a.k.a. Inception V1) from Google. It achieved a top-5 error rate of 6.67%! This was very close to human level performance which the </a:t>
            </a:r>
            <a:r>
              <a:rPr lang="en-US" altLang="ko-KR" dirty="0" err="1">
                <a:latin typeface="medium-content-serif-font"/>
              </a:rPr>
              <a:t>organisers</a:t>
            </a:r>
            <a:r>
              <a:rPr lang="en-US" altLang="ko-KR" dirty="0">
                <a:latin typeface="medium-content-serif-font"/>
              </a:rPr>
              <a:t> of the challenge were now forced to evaluate</a:t>
            </a:r>
            <a:r>
              <a:rPr lang="en-US" altLang="ko-KR" dirty="0" smtClean="0">
                <a:latin typeface="medium-content-serif-font"/>
              </a:rPr>
              <a:t>. 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network used a CNN inspired by </a:t>
            </a:r>
            <a:r>
              <a:rPr lang="en-US" altLang="ko-KR" dirty="0" err="1"/>
              <a:t>LeNet</a:t>
            </a:r>
            <a:r>
              <a:rPr lang="en-US" altLang="ko-KR" dirty="0"/>
              <a:t> but implemented a novel element which is dubbed an inception module. </a:t>
            </a:r>
            <a:endParaRPr lang="en-US" altLang="ko-KR" dirty="0" smtClean="0"/>
          </a:p>
          <a:p>
            <a:r>
              <a:rPr lang="en-US" altLang="ko-KR" dirty="0" smtClean="0"/>
              <a:t>It </a:t>
            </a:r>
            <a:r>
              <a:rPr lang="en-US" altLang="ko-KR" dirty="0"/>
              <a:t>used batch normalization, image distortions and </a:t>
            </a:r>
            <a:r>
              <a:rPr lang="en-US" altLang="ko-KR" dirty="0" err="1"/>
              <a:t>RMSprop</a:t>
            </a:r>
            <a:r>
              <a:rPr lang="en-US" altLang="ko-KR" dirty="0"/>
              <a:t>. This module is based on several very small convolutions in order to drastically reduce the number of parameters. </a:t>
            </a:r>
            <a:endParaRPr lang="en-US" altLang="ko-KR" dirty="0" smtClean="0"/>
          </a:p>
          <a:p>
            <a:r>
              <a:rPr lang="en-US" altLang="ko-KR" dirty="0" smtClean="0"/>
              <a:t>Their </a:t>
            </a:r>
            <a:r>
              <a:rPr lang="en-US" altLang="ko-KR" dirty="0"/>
              <a:t>architecture consisted of a 22 layer deep CNN but reduced the number of parameters from 60 million (</a:t>
            </a:r>
            <a:r>
              <a:rPr lang="en-US" altLang="ko-KR" dirty="0" err="1"/>
              <a:t>AlexNet</a:t>
            </a:r>
            <a:r>
              <a:rPr lang="en-US" altLang="ko-KR" dirty="0"/>
              <a:t>) to 4 million.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8" y="1036674"/>
            <a:ext cx="7433486" cy="55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n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75" y="6669396"/>
            <a:ext cx="128492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03" y="186489"/>
            <a:ext cx="1675837" cy="1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 consists of 16 convolutional layers and is very appealing because of its very uniform architecture. Similar to </a:t>
            </a:r>
            <a:r>
              <a:rPr lang="en-US" altLang="ko-KR" dirty="0" err="1">
                <a:latin typeface="medium-content-serif-font"/>
              </a:rPr>
              <a:t>AlexNet</a:t>
            </a:r>
            <a:r>
              <a:rPr lang="en-US" altLang="ko-KR" dirty="0">
                <a:latin typeface="medium-content-serif-font"/>
              </a:rPr>
              <a:t>, only 3x3 convolutions, but lots of filters. 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/>
              <a:t>The weight configuration of the </a:t>
            </a:r>
            <a:r>
              <a:rPr lang="en-US" altLang="ko-KR" dirty="0" err="1"/>
              <a:t>VGGNet</a:t>
            </a:r>
            <a:r>
              <a:rPr lang="en-US" altLang="ko-KR" dirty="0"/>
              <a:t> is publicly available and has been used in many other applications and challenges as a baseline feature extractor. However, </a:t>
            </a:r>
            <a:r>
              <a:rPr lang="en-US" altLang="ko-KR" dirty="0" err="1"/>
              <a:t>VGGNet</a:t>
            </a:r>
            <a:r>
              <a:rPr lang="en-US" altLang="ko-KR" dirty="0"/>
              <a:t> consists of 138 million parameters, which can be a bit challenging to handle.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637469"/>
            <a:ext cx="6942422" cy="1341236"/>
          </a:xfrm>
          <a:prstGeom prst="rect">
            <a:avLst/>
          </a:prstGeom>
        </p:spPr>
      </p:pic>
      <p:pic>
        <p:nvPicPr>
          <p:cNvPr id="2050" name="Picture 2" descr="vGGn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" y="2614639"/>
            <a:ext cx="6905971" cy="405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8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at the ILSVRC 2015, the so-called Residual Neural Network (</a:t>
            </a:r>
            <a:r>
              <a:rPr lang="en-US" altLang="ko-KR" dirty="0" err="1">
                <a:latin typeface="medium-content-serif-font"/>
              </a:rPr>
              <a:t>ResNet</a:t>
            </a:r>
            <a:r>
              <a:rPr lang="en-US" altLang="ko-KR" dirty="0">
                <a:latin typeface="medium-content-serif-font"/>
              </a:rPr>
              <a:t>) by </a:t>
            </a:r>
            <a:r>
              <a:rPr lang="en-US" altLang="ko-KR" dirty="0" err="1">
                <a:latin typeface="medium-content-serif-font"/>
              </a:rPr>
              <a:t>Kaiming</a:t>
            </a:r>
            <a:r>
              <a:rPr lang="en-US" altLang="ko-KR" dirty="0">
                <a:latin typeface="medium-content-serif-font"/>
              </a:rPr>
              <a:t> He et al introduced </a:t>
            </a:r>
            <a:r>
              <a:rPr lang="en-US" altLang="ko-KR" dirty="0" smtClean="0">
                <a:latin typeface="medium-content-serif-font"/>
              </a:rPr>
              <a:t>a novel </a:t>
            </a:r>
            <a:r>
              <a:rPr lang="en-US" altLang="ko-KR" dirty="0">
                <a:latin typeface="medium-content-serif-font"/>
              </a:rPr>
              <a:t>architecture with “skip connections” and features heavy batch normalization.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Such </a:t>
            </a:r>
            <a:r>
              <a:rPr lang="en-US" altLang="ko-KR" dirty="0">
                <a:latin typeface="medium-content-serif-font"/>
              </a:rPr>
              <a:t>skip connections are also known as gated units or gated recurrent units and have a strong similarity to recent successful elements applied in RNNs.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Thanks </a:t>
            </a:r>
            <a:r>
              <a:rPr lang="en-US" altLang="ko-KR" dirty="0">
                <a:latin typeface="medium-content-serif-font"/>
              </a:rPr>
              <a:t>to this technique they were able to train a NN with 152 layers while still having lower complexity than </a:t>
            </a:r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. It achieves a top-5 error rate of 3.57% which beats human-level performance on this dataset.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8024"/>
            <a:ext cx="1199491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>
                <a:hlinkClick r:id="rId2"/>
              </a:rPr>
              <a:t>http://cs231n.stanford.edu/</a:t>
            </a:r>
          </a:p>
          <a:p>
            <a:r>
              <a:rPr lang="en-US" altLang="ko-KR" sz="1800" smtClean="0">
                <a:hlinkClick r:id="rId2"/>
              </a:rPr>
              <a:t>http</a:t>
            </a:r>
            <a:r>
              <a:rPr lang="en-US" altLang="ko-KR" sz="1800" dirty="0" smtClean="0">
                <a:hlinkClick r:id="rId2"/>
              </a:rPr>
              <a:t>://emergent-enterprise.com/2016/10/why-deep-learning-is-suddenly-changing-your-life-part-ii/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3"/>
              </a:rPr>
              <a:t>https://beamandrew.github.io/deeplearning/2017/02/23/deep_learning_101_part1.html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4"/>
              </a:rPr>
              <a:t>https://www.slideshare.net/xavigiro/deep-learning-for-computer-vision-14-image-analytics-lasalle-2016</a:t>
            </a:r>
            <a:endParaRPr lang="en-US" altLang="ko-KR" sz="1800" dirty="0" smtClean="0"/>
          </a:p>
          <a:p>
            <a:r>
              <a:rPr lang="en-US" altLang="ko-KR" sz="1800" dirty="0" smtClean="0"/>
              <a:t>Andrew Ng, Coursera</a:t>
            </a:r>
          </a:p>
          <a:p>
            <a:r>
              <a:rPr lang="en-US" altLang="ko-KR" sz="1800" dirty="0">
                <a:hlinkClick r:id="rId5"/>
              </a:rPr>
              <a:t>https://medium.com/@</a:t>
            </a:r>
            <a:r>
              <a:rPr lang="en-US" altLang="ko-KR" sz="1800" dirty="0" smtClean="0">
                <a:hlinkClick r:id="rId5"/>
              </a:rPr>
              <a:t>siddharthdas_32104/cnns-architectures-lenet-alexnet-vgg-googlenet-resnet-and-more-666091488df5</a:t>
            </a:r>
            <a:endParaRPr lang="en-US" altLang="ko-KR" sz="1800" dirty="0" smtClean="0"/>
          </a:p>
          <a:p>
            <a:r>
              <a:rPr lang="en-US" altLang="ko-KR" sz="1800" dirty="0">
                <a:hlinkClick r:id="rId6"/>
              </a:rPr>
              <a:t>https://</a:t>
            </a:r>
            <a:r>
              <a:rPr lang="en-US" altLang="ko-KR" sz="1800" dirty="0" smtClean="0">
                <a:hlinkClick r:id="rId6"/>
              </a:rPr>
              <a:t>laonple.blog.me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mageNet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2" y="923775"/>
            <a:ext cx="6367077" cy="5563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60" y="0"/>
            <a:ext cx="931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(NN) </a:t>
            </a:r>
            <a:r>
              <a:rPr lang="ko-KR" altLang="en-US" dirty="0" smtClean="0"/>
              <a:t>의 핵심 기술들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Back propagation : </a:t>
            </a:r>
            <a:r>
              <a:rPr lang="ko-KR" altLang="en-US" dirty="0" smtClean="0"/>
              <a:t>너무 </a:t>
            </a:r>
            <a:r>
              <a:rPr lang="ko-KR" altLang="en-US" smtClean="0"/>
              <a:t>기초라서 패스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6864"/>
              </p:ext>
            </p:extLst>
          </p:nvPr>
        </p:nvGraphicFramePr>
        <p:xfrm>
          <a:off x="287167" y="1862663"/>
          <a:ext cx="11396829" cy="480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09"/>
                <a:gridCol w="2112502"/>
                <a:gridCol w="2308358"/>
                <a:gridCol w="2569388"/>
                <a:gridCol w="2245272"/>
              </a:tblGrid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CNN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Semantic </a:t>
                      </a:r>
                      <a:r>
                        <a:rPr lang="en-US" altLang="ko-KR" sz="2000" dirty="0" err="1" smtClean="0"/>
                        <a:t>seg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RNN (LSTM)</a:t>
                      </a:r>
                      <a:endParaRPr lang="ko-KR" altLang="en-US" sz="2000" dirty="0" smtClean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Reinforcement L..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GAN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Batch Normalization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Dropout (</a:t>
                      </a:r>
                      <a:r>
                        <a:rPr lang="en-US" altLang="ko-KR" sz="1800" dirty="0" err="1" smtClean="0"/>
                        <a:t>DropConnection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Data augmentation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Weight initialization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Pooling 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Activation Func.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29054" y="6742771"/>
            <a:ext cx="620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smtClean="0"/>
              <a:t>* </a:t>
            </a:r>
            <a:r>
              <a:rPr lang="ko-KR" altLang="en-US" b="1" u="sng" smtClean="0"/>
              <a:t>위 항목들은 뒤 슬라이드에 모두 다룰것이다</a:t>
            </a:r>
            <a:r>
              <a:rPr lang="en-US" altLang="ko-KR" b="1" u="sng" smtClean="0"/>
              <a:t>.</a:t>
            </a:r>
            <a:endParaRPr lang="ko-KR" altLang="en-US" b="1" u="sng"/>
          </a:p>
        </p:txBody>
      </p:sp>
      <p:sp>
        <p:nvSpPr>
          <p:cNvPr id="8" name="직사각형 7"/>
          <p:cNvSpPr/>
          <p:nvPr/>
        </p:nvSpPr>
        <p:spPr>
          <a:xfrm rot="20176856">
            <a:off x="4252332" y="3486615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Batch normalization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998007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51" y="998007"/>
            <a:ext cx="5475445" cy="3135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6" y="3722098"/>
            <a:ext cx="5475445" cy="31359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30" y="6356350"/>
            <a:ext cx="3990922" cy="228568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833558" y="3722098"/>
            <a:ext cx="5478231" cy="4117062"/>
            <a:chOff x="10363118" y="3871869"/>
            <a:chExt cx="5478231" cy="411706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118" y="3871869"/>
              <a:ext cx="5475445" cy="313590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13237" y="6026611"/>
              <a:ext cx="2328112" cy="196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8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DropOut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DropConnect</a:t>
            </a:r>
            <a:r>
              <a:rPr lang="en-US" altLang="ko-KR" dirty="0" smtClean="0"/>
              <a:t>: </a:t>
            </a:r>
            <a:r>
              <a:rPr lang="en-US" altLang="ko-KR" i="1" dirty="0" smtClean="0"/>
              <a:t>for regularization</a:t>
            </a:r>
            <a:endParaRPr lang="ko-KR" altLang="en-US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81" y="5963235"/>
            <a:ext cx="5761219" cy="60736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40" y="5963235"/>
            <a:ext cx="5169141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42" y="1049681"/>
            <a:ext cx="5837426" cy="426757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09766" y="1424126"/>
            <a:ext cx="4359018" cy="2309060"/>
            <a:chOff x="609766" y="1424126"/>
            <a:chExt cx="4359018" cy="23090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766" y="1424126"/>
              <a:ext cx="4359018" cy="2309060"/>
            </a:xfrm>
            <a:prstGeom prst="rect">
              <a:avLst/>
            </a:prstGeom>
          </p:spPr>
        </p:pic>
        <p:sp>
          <p:nvSpPr>
            <p:cNvPr id="10" name="오른쪽 화살표 9"/>
            <p:cNvSpPr/>
            <p:nvPr/>
          </p:nvSpPr>
          <p:spPr>
            <a:xfrm>
              <a:off x="2556933" y="1955800"/>
              <a:ext cx="482600" cy="2370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16667" y="1498600"/>
              <a:ext cx="1312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DropOut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55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141048"/>
            <a:ext cx="4661226" cy="2669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27" y="1400244"/>
            <a:ext cx="2900554" cy="13809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479" y="115041"/>
            <a:ext cx="361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Weight initialization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39" y="1883086"/>
            <a:ext cx="9333745" cy="53456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6925" y="953263"/>
            <a:ext cx="6456327" cy="10457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866" y="3838575"/>
            <a:ext cx="3921041" cy="22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이해를 돕기 위한 기타 정보들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Monte Carlo method </a:t>
            </a:r>
          </a:p>
          <a:p>
            <a:r>
              <a:rPr lang="en-US" altLang="ko-KR" dirty="0" smtClean="0"/>
              <a:t>1x1 convolution</a:t>
            </a:r>
          </a:p>
          <a:p>
            <a:r>
              <a:rPr lang="en-US" altLang="ko-KR" dirty="0" smtClean="0"/>
              <a:t>Cross entropy cost function</a:t>
            </a:r>
          </a:p>
          <a:p>
            <a:r>
              <a:rPr lang="en-US" altLang="ko-KR" dirty="0" err="1" smtClean="0"/>
              <a:t>Softmax</a:t>
            </a:r>
            <a:endParaRPr lang="en-US" altLang="ko-KR" dirty="0" smtClean="0"/>
          </a:p>
          <a:p>
            <a:r>
              <a:rPr lang="en-US" altLang="ko-KR" dirty="0" smtClean="0"/>
              <a:t>Bagging/</a:t>
            </a:r>
            <a:r>
              <a:rPr lang="en-US" altLang="ko-KR" dirty="0" err="1" smtClean="0"/>
              <a:t>adaboost</a:t>
            </a:r>
            <a:endParaRPr lang="en-US" altLang="ko-KR" dirty="0" smtClean="0"/>
          </a:p>
          <a:p>
            <a:r>
              <a:rPr lang="en-US" altLang="ko-KR" dirty="0" smtClean="0"/>
              <a:t>Semantic segmentation</a:t>
            </a:r>
          </a:p>
          <a:p>
            <a:r>
              <a:rPr lang="en-US" altLang="ko-KR" dirty="0" smtClean="0"/>
              <a:t>Conditional random field (CRF)</a:t>
            </a:r>
          </a:p>
          <a:p>
            <a:r>
              <a:rPr lang="en-US" altLang="ko-KR" dirty="0" smtClean="0"/>
              <a:t>Markov chain monte </a:t>
            </a:r>
            <a:r>
              <a:rPr lang="en-US" altLang="ko-KR" dirty="0" err="1" smtClean="0"/>
              <a:t>carlo</a:t>
            </a:r>
            <a:r>
              <a:rPr lang="en-US" altLang="ko-KR" dirty="0" smtClean="0"/>
              <a:t> (MCMC)</a:t>
            </a:r>
          </a:p>
          <a:p>
            <a:r>
              <a:rPr lang="en-US" altLang="ko-KR" dirty="0"/>
              <a:t>Convolution arithmetic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dirty="0" smtClean="0">
                <a:hlinkClick r:id="rId2"/>
              </a:rPr>
              <a:t>github.com/vdumoulin/conv_arithmetic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Stochastic Gradient Decent (SGD), SGD + Momentum, Adam</a:t>
            </a:r>
          </a:p>
          <a:p>
            <a:r>
              <a:rPr lang="en-US" altLang="ko-KR" sz="2400" dirty="0" smtClean="0"/>
              <a:t>Transfer learning with CNNs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 descr="monte carlo metho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892190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55" y="318182"/>
            <a:ext cx="1359477" cy="13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1x1 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27" y="3444726"/>
            <a:ext cx="5247606" cy="2932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27" y="315843"/>
            <a:ext cx="5247606" cy="2928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40" y="1690929"/>
            <a:ext cx="5598953" cy="31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909</Words>
  <Application>Microsoft Office PowerPoint</Application>
  <PresentationFormat>와이드스크린</PresentationFormat>
  <Paragraphs>161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medium-content-serif-font</vt:lpstr>
      <vt:lpstr>맑은 고딕</vt:lpstr>
      <vt:lpstr>Arial</vt:lpstr>
      <vt:lpstr>Wingdings</vt:lpstr>
      <vt:lpstr>Office 테마</vt:lpstr>
      <vt:lpstr>그림으로 보는 Deep Neural Network  근 현대사</vt:lpstr>
      <vt:lpstr>역사의 흐름 &amp; 인물들</vt:lpstr>
      <vt:lpstr>Neural Network (NN) 의 핵심 기술들</vt:lpstr>
      <vt:lpstr>Batch normalization</vt:lpstr>
      <vt:lpstr>DropOut/DropConnect: for regularization</vt:lpstr>
      <vt:lpstr>Data augmentation</vt:lpstr>
      <vt:lpstr>Weight initialization</vt:lpstr>
      <vt:lpstr>이해를 돕기 위한 기타 정보들</vt:lpstr>
      <vt:lpstr>1x1 Convolution</vt:lpstr>
      <vt:lpstr>Cross entropy cost function</vt:lpstr>
      <vt:lpstr>Softmax </vt:lpstr>
      <vt:lpstr>PowerPoint 프레젠테이션</vt:lpstr>
      <vt:lpstr>SGD</vt:lpstr>
      <vt:lpstr>Bootstrap/Boosting</vt:lpstr>
      <vt:lpstr>PowerPoint 프레젠테이션</vt:lpstr>
      <vt:lpstr>MCMC</vt:lpstr>
      <vt:lpstr>Convolution arithmetic</vt:lpstr>
      <vt:lpstr>Transfer Learning with CNN</vt:lpstr>
      <vt:lpstr>Back propagation</vt:lpstr>
      <vt:lpstr>Linear Classifier</vt:lpstr>
      <vt:lpstr>합성 신경망 Convolutional Neural Network (CNN)</vt:lpstr>
      <vt:lpstr>CNN – LeNet-5 (1998)</vt:lpstr>
      <vt:lpstr>CNN – AlexNet(supervision) 2012</vt:lpstr>
      <vt:lpstr>CNN – ZFNet (2013)</vt:lpstr>
      <vt:lpstr>GoogLeNet (2014)</vt:lpstr>
      <vt:lpstr>VGGNet (2014)</vt:lpstr>
      <vt:lpstr>ResNet (2015)</vt:lpstr>
      <vt:lpstr>참고문헌</vt:lpstr>
      <vt:lpstr>ImageNet 이란?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Network의 근현대사</dc:title>
  <dc:creator>lee chungki</dc:creator>
  <cp:lastModifiedBy>lee chungki</cp:lastModifiedBy>
  <cp:revision>97</cp:revision>
  <dcterms:created xsi:type="dcterms:W3CDTF">2018-05-27T22:58:53Z</dcterms:created>
  <dcterms:modified xsi:type="dcterms:W3CDTF">2018-06-02T07:57:15Z</dcterms:modified>
</cp:coreProperties>
</file>